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3" r:id="rId4"/>
    <p:sldId id="258" r:id="rId5"/>
    <p:sldId id="259" r:id="rId6"/>
    <p:sldId id="271" r:id="rId7"/>
    <p:sldId id="261" r:id="rId8"/>
    <p:sldId id="272" r:id="rId9"/>
    <p:sldId id="270" r:id="rId10"/>
    <p:sldId id="262" r:id="rId11"/>
    <p:sldId id="269" r:id="rId12"/>
    <p:sldId id="263" r:id="rId13"/>
    <p:sldId id="260" r:id="rId14"/>
    <p:sldId id="265" r:id="rId15"/>
    <p:sldId id="264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0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40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AC168-1776-45D5-B743-5DFF33F1575F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B9A2D-EBC3-4DB4-8979-FD0502D4E2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4777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51059-878A-429C-BA8C-CA49A124E516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297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ischool.utoronto.ca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59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460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4828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3873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503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036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5534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034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69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5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8213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1"/>
            <a:ext cx="10972800" cy="5181600"/>
          </a:xfrm>
        </p:spPr>
        <p:txBody>
          <a:bodyPr/>
          <a:lstStyle>
            <a:lvl1pPr>
              <a:defRPr b="0">
                <a:latin typeface="Century Gothic" pitchFamily="34" charset="0"/>
                <a:cs typeface="Consolas" pitchFamily="49" charset="0"/>
              </a:defRPr>
            </a:lvl1pPr>
            <a:lvl2pPr>
              <a:defRPr b="0">
                <a:latin typeface="Century Gothic" pitchFamily="34" charset="0"/>
                <a:cs typeface="Consolas" pitchFamily="49" charset="0"/>
              </a:defRPr>
            </a:lvl2pPr>
            <a:lvl3pPr>
              <a:defRPr b="0">
                <a:latin typeface="Century Gothic" pitchFamily="34" charset="0"/>
                <a:cs typeface="Consolas" pitchFamily="49" charset="0"/>
              </a:defRPr>
            </a:lvl3pPr>
            <a:lvl4pPr>
              <a:defRPr b="0">
                <a:latin typeface="Century Gothic" pitchFamily="34" charset="0"/>
                <a:cs typeface="Consolas" pitchFamily="49" charset="0"/>
              </a:defRPr>
            </a:lvl4pPr>
            <a:lvl5pPr>
              <a:defRPr b="0">
                <a:latin typeface="Century Gothic" pitchFamily="34" charset="0"/>
                <a:cs typeface="Consolas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2" descr="Home">
            <a:hlinkClick r:id="rId2" tooltip="Hom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18222" y="170927"/>
            <a:ext cx="3016332" cy="57414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" y="5220437"/>
            <a:ext cx="12191999" cy="351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6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9956D-5B86-4A54-8D9A-D49500024734}" type="datetimeFigureOut">
              <a:rPr lang="en-CA" smtClean="0"/>
              <a:t>2019-02-14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9635C-14E9-4C2A-937D-A47234FA50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98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hyperlink" Target="https://istudentsformentalhealth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vost.utoronto.ca/wp-content/uploads/sites/155/2018/03/Report-on-Student-Mental-Health.pdf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utm.utoronto.ca/health/health-promotion/mental-health/5-ways-wellbeing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3.jpg"/><Relationship Id="rId2" Type="http://schemas.openxmlformats.org/officeDocument/2006/relationships/image" Target="../media/image9.png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ingworks.net/programs/safetalk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hyperlink" Target="https://www.studentlife.utoronto.ca/cld/safetal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iStudentsForMentalHealth/" TargetMode="External"/><Relationship Id="rId13" Type="http://schemas.openxmlformats.org/officeDocument/2006/relationships/hyperlink" Target="https://inforum.library.utoronto.ca/workshops/safe-talk-certificate-program-suicide-alertness" TargetMode="External"/><Relationship Id="rId18" Type="http://schemas.openxmlformats.org/officeDocument/2006/relationships/hyperlink" Target="https://stellasplace.ca/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istudentsformentalhealth.wordpress.com/" TargetMode="External"/><Relationship Id="rId12" Type="http://schemas.openxmlformats.org/officeDocument/2006/relationships/hyperlink" Target="https://www.utm.utoronto.ca/health/health-promotion/mental-health/5-ways-wellbeing" TargetMode="External"/><Relationship Id="rId17" Type="http://schemas.openxmlformats.org/officeDocument/2006/relationships/hyperlink" Target="https://reddeer.cmha.ca/programs-services/wrap-wellness-recovery-action-planning/" TargetMode="External"/><Relationship Id="rId2" Type="http://schemas.openxmlformats.org/officeDocument/2006/relationships/image" Target="../media/image4.JPG"/><Relationship Id="rId16" Type="http://schemas.openxmlformats.org/officeDocument/2006/relationships/hyperlink" Target="https://www.mhfa.ca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svg"/><Relationship Id="rId11" Type="http://schemas.openxmlformats.org/officeDocument/2006/relationships/hyperlink" Target="https://www.provost.utoronto.ca/wp-content/uploads/sites/155/2018/03/Report-on-Student-Mental-Health.pdf" TargetMode="External"/><Relationship Id="rId5" Type="http://schemas.openxmlformats.org/officeDocument/2006/relationships/image" Target="../media/image32.png"/><Relationship Id="rId15" Type="http://schemas.openxmlformats.org/officeDocument/2006/relationships/hyperlink" Target="https://www.livingworks.net/programs/safetalk/" TargetMode="External"/><Relationship Id="rId10" Type="http://schemas.openxmlformats.org/officeDocument/2006/relationships/hyperlink" Target="https://www.acha.org/documents/ncha/ACHA-NCHA-II_ReferenceGroup_ExecutiveSummary_Spring2013.pdf" TargetMode="External"/><Relationship Id="rId19" Type="http://schemas.openxmlformats.org/officeDocument/2006/relationships/image" Target="../media/image3.jpg"/><Relationship Id="rId4" Type="http://schemas.openxmlformats.org/officeDocument/2006/relationships/image" Target="../media/image31.svg"/><Relationship Id="rId9" Type="http://schemas.openxmlformats.org/officeDocument/2006/relationships/hyperlink" Target="https://inforum.library.utoronto.ca/" TargetMode="External"/><Relationship Id="rId14" Type="http://schemas.openxmlformats.org/officeDocument/2006/relationships/hyperlink" Target="https://www.studentlife.utoronto.ca/cld/safetalk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mandatory.leave.response/" TargetMode="External"/><Relationship Id="rId13" Type="http://schemas.openxmlformats.org/officeDocument/2006/relationships/image" Target="../media/image3.jpg"/><Relationship Id="rId3" Type="http://schemas.openxmlformats.org/officeDocument/2006/relationships/image" Target="../media/image30.png"/><Relationship Id="rId7" Type="http://schemas.openxmlformats.org/officeDocument/2006/relationships/hyperlink" Target="http://www.governingcouncil.lamp4.utoronto.ca/wp-content/uploads/2018/06/p0627-umloap-2017-2018p.pdf" TargetMode="External"/><Relationship Id="rId12" Type="http://schemas.openxmlformats.org/officeDocument/2006/relationships/hyperlink" Target="http://uoft.me/mindful-moment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svg"/><Relationship Id="rId11" Type="http://schemas.openxmlformats.org/officeDocument/2006/relationships/hyperlink" Target="http://uoft.me/irelax" TargetMode="External"/><Relationship Id="rId5" Type="http://schemas.openxmlformats.org/officeDocument/2006/relationships/image" Target="../media/image32.png"/><Relationship Id="rId10" Type="http://schemas.openxmlformats.org/officeDocument/2006/relationships/hyperlink" Target="https://www.utfa.org/sites/default/files/Sandy%20Welsh%20let%2015_Dec_17_no%20signature.pdf" TargetMode="External"/><Relationship Id="rId4" Type="http://schemas.openxmlformats.org/officeDocument/2006/relationships/image" Target="../media/image31.svg"/><Relationship Id="rId9" Type="http://schemas.openxmlformats.org/officeDocument/2006/relationships/hyperlink" Target="https://bit.ly/2UrA0O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2A416B-18EB-0D42-8FC3-F32DECDDF7D7}"/>
              </a:ext>
            </a:extLst>
          </p:cNvPr>
          <p:cNvSpPr txBox="1"/>
          <p:nvPr/>
        </p:nvSpPr>
        <p:spPr>
          <a:xfrm>
            <a:off x="4965430" y="629267"/>
            <a:ext cx="6586491" cy="14858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7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dirty="0">
                <a:latin typeface="+mj-lt"/>
                <a:ea typeface="+mj-ea"/>
                <a:cs typeface="+mj-cs"/>
              </a:rPr>
              <a:t>Student Mental Health: Promotion, Advocacy &amp; Education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6D8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46D8806-A8BC-2749-926B-2CE4FBCB83AA}"/>
              </a:ext>
            </a:extLst>
          </p:cNvPr>
          <p:cNvSpPr txBox="1"/>
          <p:nvPr/>
        </p:nvSpPr>
        <p:spPr>
          <a:xfrm>
            <a:off x="5323239" y="2235831"/>
            <a:ext cx="7226549" cy="3888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Marta Cooper Burt, MI Candidate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Robyn Forman, MI Candidate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Kathleen </a:t>
            </a:r>
            <a:r>
              <a:rPr lang="en-US" sz="2200" dirty="0" err="1"/>
              <a:t>Scheaffer</a:t>
            </a:r>
            <a:r>
              <a:rPr lang="en-US" sz="2200" dirty="0"/>
              <a:t>, Outreach and Instructional Librarian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474260" y="182342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7" name="Picture 6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0463037E-2757-A242-9C9D-0950653090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9" r="12164"/>
          <a:stretch/>
        </p:blipFill>
        <p:spPr>
          <a:xfrm>
            <a:off x="0" y="0"/>
            <a:ext cx="4414838" cy="519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16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ED3A7-AA24-7A48-817A-44243485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783" y="537086"/>
            <a:ext cx="7490430" cy="5400369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Agenda </a:t>
            </a:r>
          </a:p>
          <a:p>
            <a:pPr marL="0" indent="0" algn="ctr">
              <a:buNone/>
            </a:pPr>
            <a:endParaRPr lang="en-US" b="1" dirty="0">
              <a:latin typeface="+mj-lt"/>
            </a:endParaRPr>
          </a:p>
          <a:p>
            <a:r>
              <a:rPr lang="en-US" sz="2400" dirty="0">
                <a:latin typeface="+mj-lt"/>
              </a:rPr>
              <a:t>Why focus on student mental health</a:t>
            </a:r>
          </a:p>
          <a:p>
            <a:r>
              <a:rPr lang="en-US" sz="2400" dirty="0" err="1">
                <a:latin typeface="+mj-lt"/>
              </a:rPr>
              <a:t>iStudents</a:t>
            </a:r>
            <a:r>
              <a:rPr lang="en-US" sz="2400" dirty="0">
                <a:latin typeface="+mj-lt"/>
              </a:rPr>
              <a:t> for Mental Health</a:t>
            </a:r>
          </a:p>
          <a:p>
            <a:r>
              <a:rPr lang="en-US" sz="2400" dirty="0">
                <a:latin typeface="+mj-lt"/>
              </a:rPr>
              <a:t>Dual Continuum Model</a:t>
            </a:r>
          </a:p>
          <a:p>
            <a:r>
              <a:rPr lang="en-US" sz="2400" dirty="0">
                <a:latin typeface="+mj-lt"/>
              </a:rPr>
              <a:t>Implementation of several mental health initiatives</a:t>
            </a:r>
          </a:p>
          <a:p>
            <a:pPr lvl="1"/>
            <a:r>
              <a:rPr lang="en-US" dirty="0">
                <a:latin typeface="+mj-lt"/>
              </a:rPr>
              <a:t>process</a:t>
            </a:r>
          </a:p>
          <a:p>
            <a:pPr lvl="1"/>
            <a:r>
              <a:rPr lang="en-US" dirty="0">
                <a:latin typeface="+mj-lt"/>
              </a:rPr>
              <a:t>considerations</a:t>
            </a:r>
          </a:p>
          <a:p>
            <a:r>
              <a:rPr lang="en-US" sz="2400" dirty="0">
                <a:latin typeface="+mj-lt"/>
              </a:rPr>
              <a:t> Brainstorm your library </a:t>
            </a:r>
          </a:p>
          <a:p>
            <a:r>
              <a:rPr lang="en-US" sz="2400" dirty="0">
                <a:latin typeface="+mj-lt"/>
              </a:rPr>
              <a:t>Questions</a:t>
            </a:r>
          </a:p>
        </p:txBody>
      </p:sp>
      <p:pic>
        <p:nvPicPr>
          <p:cNvPr id="8" name="Picture 7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85062B62-998C-A94B-9F5C-DFA545B9B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69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3704A5E6-F5DE-1149-B272-0E4BA2BA99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5" name="Picture 4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1291CE8D-FF87-F743-94E1-8B1E01B623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2" t="3048" r="12827"/>
          <a:stretch/>
        </p:blipFill>
        <p:spPr>
          <a:xfrm>
            <a:off x="2281237" y="1005072"/>
            <a:ext cx="7629525" cy="3933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37001B-2375-E149-A8FD-B27F02D5FEBE}"/>
              </a:ext>
            </a:extLst>
          </p:cNvPr>
          <p:cNvSpPr/>
          <p:nvPr/>
        </p:nvSpPr>
        <p:spPr>
          <a:xfrm>
            <a:off x="3888579" y="4919405"/>
            <a:ext cx="44148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Screenshot from: </a:t>
            </a:r>
            <a:r>
              <a:rPr lang="en-US" sz="1200" dirty="0">
                <a:hlinkClick r:id="rId4"/>
              </a:rPr>
              <a:t>https://istudentsformentalhealth.com</a:t>
            </a:r>
            <a:r>
              <a:rPr lang="en-US" sz="1200" dirty="0"/>
              <a:t> </a:t>
            </a:r>
          </a:p>
        </p:txBody>
      </p:sp>
      <p:pic>
        <p:nvPicPr>
          <p:cNvPr id="9" name="Picture 8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248D57E6-CE06-354B-AC51-5DF6B25857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14288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7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ED3A7-AA24-7A48-817A-44243485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00175" y="618541"/>
            <a:ext cx="15344775" cy="11055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Framework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5548C5-20DB-9545-957F-728B9654B18C}"/>
              </a:ext>
            </a:extLst>
          </p:cNvPr>
          <p:cNvSpPr/>
          <p:nvPr/>
        </p:nvSpPr>
        <p:spPr>
          <a:xfrm>
            <a:off x="7366881" y="1934136"/>
            <a:ext cx="2777490" cy="925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206F808-4B49-0A41-AB91-F695D3F241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1797C04-2E4B-174A-883C-BE3CE4A8A937}"/>
              </a:ext>
            </a:extLst>
          </p:cNvPr>
          <p:cNvSpPr/>
          <p:nvPr/>
        </p:nvSpPr>
        <p:spPr>
          <a:xfrm>
            <a:off x="1528762" y="4964571"/>
            <a:ext cx="97440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/>
              <a:t>Screenshot from page 12: </a:t>
            </a:r>
            <a:r>
              <a:rPr lang="en-US" sz="1200">
                <a:hlinkClick r:id="rId3"/>
              </a:rPr>
              <a:t>https://www.provost.utoronto.ca/wp-content/uploads/sites/155/2018/03/Report-on-Student-Mental-Health.pdf</a:t>
            </a:r>
            <a:r>
              <a:rPr lang="en-US" sz="1200"/>
              <a:t> </a:t>
            </a:r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654A4C-78FE-AF4D-95F8-698A7ECD3F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47" t="6521" r="12539" b="2124"/>
          <a:stretch/>
        </p:blipFill>
        <p:spPr>
          <a:xfrm>
            <a:off x="2889727" y="1313729"/>
            <a:ext cx="6590152" cy="3650842"/>
          </a:xfrm>
          <a:prstGeom prst="rect">
            <a:avLst/>
          </a:prstGeom>
        </p:spPr>
      </p:pic>
      <p:pic>
        <p:nvPicPr>
          <p:cNvPr id="12" name="Picture 11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52D23BA3-E2C9-CB4F-B667-93FEEC01BE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23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ED3A7-AA24-7A48-817A-44243485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470" y="745163"/>
            <a:ext cx="6957060" cy="5578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Promotion: </a:t>
            </a:r>
          </a:p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5 Ways to Wellbeing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9FCA58-0BB2-0D4D-AC52-2298C27175A3}"/>
              </a:ext>
            </a:extLst>
          </p:cNvPr>
          <p:cNvSpPr txBox="1"/>
          <p:nvPr/>
        </p:nvSpPr>
        <p:spPr>
          <a:xfrm>
            <a:off x="2691425" y="4974263"/>
            <a:ext cx="7130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Screenshot from: </a:t>
            </a:r>
            <a:r>
              <a:rPr lang="en-US" sz="1200" dirty="0">
                <a:hlinkClick r:id="rId2"/>
              </a:rPr>
              <a:t>https://www.utm.utoronto.ca/health/health-promotion/mental-health/5-ways-wellbeing</a:t>
            </a:r>
            <a:r>
              <a:rPr lang="en-US" sz="1200" dirty="0"/>
              <a:t>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7B438D-2F54-A048-A2E4-BBC2A794C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29" y="1883737"/>
            <a:ext cx="7313317" cy="3090526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0610BA5-E23A-D84D-B2C0-905BACB1A9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9" name="Picture 8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67D12317-9413-B14B-A7BD-8D3794F995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9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FDC5A14-B451-444E-8B60-F7917701E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470" y="745163"/>
            <a:ext cx="6957060" cy="5578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Promotion: </a:t>
            </a:r>
          </a:p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5 Ways to Wellbeing</a:t>
            </a:r>
          </a:p>
        </p:txBody>
      </p:sp>
      <p:pic>
        <p:nvPicPr>
          <p:cNvPr id="5" name="Picture 4" descr="A group of people sitting at a table&#13;&#10;&#13;&#10;Description automatically generated">
            <a:extLst>
              <a:ext uri="{FF2B5EF4-FFF2-40B4-BE49-F238E27FC236}">
                <a16:creationId xmlns:a16="http://schemas.microsoft.com/office/drawing/2014/main" id="{FC941C83-7F3A-DE49-8868-8D864BF2E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648" y="1854818"/>
            <a:ext cx="6679882" cy="31483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18A042-0EDD-DE40-B31E-14DF1625F6C3}"/>
              </a:ext>
            </a:extLst>
          </p:cNvPr>
          <p:cNvSpPr txBox="1"/>
          <p:nvPr/>
        </p:nvSpPr>
        <p:spPr>
          <a:xfrm>
            <a:off x="5101926" y="5003182"/>
            <a:ext cx="198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credit: Robyn Forman</a:t>
            </a:r>
          </a:p>
        </p:txBody>
      </p:sp>
      <p:pic>
        <p:nvPicPr>
          <p:cNvPr id="7" name="Picture 6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617B33EE-7336-3C47-8F4F-F787B5CE85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2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 descr="Laptop">
            <a:extLst>
              <a:ext uri="{FF2B5EF4-FFF2-40B4-BE49-F238E27FC236}">
                <a16:creationId xmlns:a16="http://schemas.microsoft.com/office/drawing/2014/main" id="{89D2B18B-8244-E049-AC09-B0CD57094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4213" y="1524033"/>
            <a:ext cx="4068686" cy="4068686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ED3A7-AA24-7A48-817A-44243485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322" y="1019861"/>
            <a:ext cx="8881356" cy="914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Advocacy: </a:t>
            </a:r>
          </a:p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 Support, Policy, and Connection</a:t>
            </a:r>
          </a:p>
        </p:txBody>
      </p:sp>
      <p:pic>
        <p:nvPicPr>
          <p:cNvPr id="6" name="Graphic 5" descr="Group">
            <a:extLst>
              <a:ext uri="{FF2B5EF4-FFF2-40B4-BE49-F238E27FC236}">
                <a16:creationId xmlns:a16="http://schemas.microsoft.com/office/drawing/2014/main" id="{09CD8ADA-BD20-AB4F-B5C2-7B3DDFE82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824433" y="3107618"/>
            <a:ext cx="1268246" cy="1268246"/>
          </a:xfrm>
          <a:prstGeom prst="rect">
            <a:avLst/>
          </a:prstGeom>
        </p:spPr>
      </p:pic>
      <p:pic>
        <p:nvPicPr>
          <p:cNvPr id="20" name="Graphic 19" descr="Handshake">
            <a:extLst>
              <a:ext uri="{FF2B5EF4-FFF2-40B4-BE49-F238E27FC236}">
                <a16:creationId xmlns:a16="http://schemas.microsoft.com/office/drawing/2014/main" id="{7A8488A2-E8C2-094A-A9AD-10ADD079E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24433" y="2302141"/>
            <a:ext cx="1256235" cy="1256235"/>
          </a:xfrm>
          <a:prstGeom prst="rect">
            <a:avLst/>
          </a:prstGeom>
        </p:spPr>
      </p:pic>
      <p:pic>
        <p:nvPicPr>
          <p:cNvPr id="22" name="Graphic 21" descr="Contract">
            <a:extLst>
              <a:ext uri="{FF2B5EF4-FFF2-40B4-BE49-F238E27FC236}">
                <a16:creationId xmlns:a16="http://schemas.microsoft.com/office/drawing/2014/main" id="{73616DE2-6572-4F42-828F-DFDFDD00BC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93902" y="2149549"/>
            <a:ext cx="2817688" cy="2817688"/>
          </a:xfrm>
          <a:prstGeom prst="rect">
            <a:avLst/>
          </a:prstGeom>
        </p:spPr>
      </p:pic>
      <p:pic>
        <p:nvPicPr>
          <p:cNvPr id="24" name="Graphic 23" descr="Brain in head">
            <a:extLst>
              <a:ext uri="{FF2B5EF4-FFF2-40B4-BE49-F238E27FC236}">
                <a16:creationId xmlns:a16="http://schemas.microsoft.com/office/drawing/2014/main" id="{2CFD4CBA-01DB-D74A-9F0D-5C20D383C9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37959" y="2236716"/>
            <a:ext cx="2643320" cy="2643320"/>
          </a:xfrm>
          <a:prstGeom prst="rect">
            <a:avLst/>
          </a:prstGeom>
        </p:spPr>
      </p:pic>
      <p:pic>
        <p:nvPicPr>
          <p:cNvPr id="30" name="Graphic 29" descr="Watering pot">
            <a:extLst>
              <a:ext uri="{FF2B5EF4-FFF2-40B4-BE49-F238E27FC236}">
                <a16:creationId xmlns:a16="http://schemas.microsoft.com/office/drawing/2014/main" id="{73B58B53-4DC2-0F4B-87C5-031F162E43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6710" y="1471571"/>
            <a:ext cx="1237224" cy="1237224"/>
          </a:xfrm>
          <a:prstGeom prst="rect">
            <a:avLst/>
          </a:prstGeom>
        </p:spPr>
      </p:pic>
      <p:pic>
        <p:nvPicPr>
          <p:cNvPr id="32" name="Graphic 31" descr="Medical">
            <a:extLst>
              <a:ext uri="{FF2B5EF4-FFF2-40B4-BE49-F238E27FC236}">
                <a16:creationId xmlns:a16="http://schemas.microsoft.com/office/drawing/2014/main" id="{F61B9881-BB01-8244-9930-81774869B65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539103" y="3107003"/>
            <a:ext cx="914400" cy="914400"/>
          </a:xfrm>
          <a:prstGeom prst="rect">
            <a:avLst/>
          </a:prstGeom>
        </p:spPr>
      </p:pic>
      <p:pic>
        <p:nvPicPr>
          <p:cNvPr id="33" name="Graphic 32" descr="Medical">
            <a:extLst>
              <a:ext uri="{FF2B5EF4-FFF2-40B4-BE49-F238E27FC236}">
                <a16:creationId xmlns:a16="http://schemas.microsoft.com/office/drawing/2014/main" id="{F59C3269-CD75-DA40-A04C-CCC9D29E4D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19269" y="3101176"/>
            <a:ext cx="914400" cy="914400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4AEF02A8-A7F9-D242-86BC-A85A4654094A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41" name="Picture 40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B4B7ACEF-9FAC-B24A-978C-A0641C3C959D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8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9E201809-983F-A149-83DF-0CDA3A5B05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5" name="Picture 4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4694E2D2-5E13-1E4A-A22C-16C71A246F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" t="4276" r="6367" b="5553"/>
          <a:stretch/>
        </p:blipFill>
        <p:spPr>
          <a:xfrm>
            <a:off x="2676525" y="1183424"/>
            <a:ext cx="6838949" cy="3845775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97AE7D3-0593-5B4F-A2B7-3F98C05E0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321" y="726224"/>
            <a:ext cx="8881356" cy="914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Advocacy </a:t>
            </a:r>
          </a:p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 </a:t>
            </a:r>
          </a:p>
        </p:txBody>
      </p:sp>
      <p:pic>
        <p:nvPicPr>
          <p:cNvPr id="7" name="Picture 6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BBBB3C1E-D88C-E343-A3B0-A005CF51CC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47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A75EB18-9F6A-4041-BDBA-7A5E64EF3E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A8D0F62-2172-904F-B0CB-9A34044B9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322" y="1019861"/>
            <a:ext cx="8881356" cy="914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Advocacy</a:t>
            </a:r>
          </a:p>
        </p:txBody>
      </p:sp>
      <p:pic>
        <p:nvPicPr>
          <p:cNvPr id="7" name="Picture 6" descr="A group of people sitting at a table&#13;&#10;&#13;&#10;Description automatically generated">
            <a:extLst>
              <a:ext uri="{FF2B5EF4-FFF2-40B4-BE49-F238E27FC236}">
                <a16:creationId xmlns:a16="http://schemas.microsoft.com/office/drawing/2014/main" id="{EF3CBBB1-2743-304A-A849-B117ADB3A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128" y="1657595"/>
            <a:ext cx="8591550" cy="30488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B70BC6-379F-4A45-BB18-7B211B40770F}"/>
              </a:ext>
            </a:extLst>
          </p:cNvPr>
          <p:cNvSpPr txBox="1"/>
          <p:nvPr/>
        </p:nvSpPr>
        <p:spPr>
          <a:xfrm>
            <a:off x="5246829" y="4923406"/>
            <a:ext cx="198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credit: Eden </a:t>
            </a:r>
            <a:r>
              <a:rPr lang="en-US" sz="1200" dirty="0" err="1"/>
              <a:t>Rusnell</a:t>
            </a:r>
            <a:endParaRPr lang="en-US" sz="1200" dirty="0"/>
          </a:p>
        </p:txBody>
      </p:sp>
      <p:pic>
        <p:nvPicPr>
          <p:cNvPr id="9" name="Picture 8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D0A4A358-2584-2641-9B39-E0E9D88DBA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11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ED3A7-AA24-7A48-817A-44243485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532" y="987219"/>
            <a:ext cx="8881356" cy="5578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Education: MHFA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1A423D-A4E2-0044-A7E0-5E628E027B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048" b="52256"/>
          <a:stretch/>
        </p:blipFill>
        <p:spPr>
          <a:xfrm>
            <a:off x="3271838" y="1596677"/>
            <a:ext cx="5548415" cy="29514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84EBD92-D34F-5943-B788-427A9C20EBC3}"/>
              </a:ext>
            </a:extLst>
          </p:cNvPr>
          <p:cNvSpPr txBox="1"/>
          <p:nvPr/>
        </p:nvSpPr>
        <p:spPr>
          <a:xfrm>
            <a:off x="3880452" y="4974769"/>
            <a:ext cx="43311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Screenshot from: </a:t>
            </a:r>
            <a:r>
              <a:rPr lang="en-US" sz="1200" dirty="0">
                <a:hlinkClick r:id="rId3"/>
              </a:rPr>
              <a:t>https://www.livingworks.net/programs/safetalk/</a:t>
            </a:r>
            <a:r>
              <a:rPr lang="en-US" sz="1200" dirty="0"/>
              <a:t> </a:t>
            </a: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7B495FF0-F9AD-674F-99C3-EB1AD58E76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19" name="Picture 18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C239A545-375E-8249-A5AA-C628989D52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77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DD5E62F6-1BED-5846-B0EC-A343B53239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BAB1B87-0149-214B-B5A8-3D7BD74E7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532" y="987219"/>
            <a:ext cx="8881356" cy="5578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Education: </a:t>
            </a:r>
            <a:r>
              <a:rPr lang="en-US" sz="3600" b="1" dirty="0" err="1">
                <a:latin typeface="+mj-lt"/>
              </a:rPr>
              <a:t>safeTALK</a:t>
            </a:r>
            <a:endParaRPr lang="en-US" sz="3600" b="1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B5C3B2-025E-F64C-9C5F-FF2104B7F8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" t="-2325" r="-1560" b="-1571"/>
          <a:stretch/>
        </p:blipFill>
        <p:spPr>
          <a:xfrm>
            <a:off x="368638" y="2002204"/>
            <a:ext cx="11649143" cy="16982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E94133-5CD1-5642-89AE-0C5E14C73A98}"/>
              </a:ext>
            </a:extLst>
          </p:cNvPr>
          <p:cNvSpPr txBox="1"/>
          <p:nvPr/>
        </p:nvSpPr>
        <p:spPr>
          <a:xfrm>
            <a:off x="3880452" y="4974769"/>
            <a:ext cx="4348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Screenshot from: </a:t>
            </a:r>
            <a:r>
              <a:rPr lang="en-US" sz="1200" dirty="0">
                <a:hlinkClick r:id="rId4"/>
              </a:rPr>
              <a:t>https://www.studentlife.utoronto.ca/cld/safetalk</a:t>
            </a:r>
            <a:r>
              <a:rPr lang="en-US" sz="1200" dirty="0"/>
              <a:t> </a:t>
            </a:r>
          </a:p>
        </p:txBody>
      </p:sp>
      <p:pic>
        <p:nvPicPr>
          <p:cNvPr id="9" name="Picture 8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643631DE-6845-574C-B4A3-4CBC42C8D8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60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ED3A7-AA24-7A48-817A-44243485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321" y="883980"/>
            <a:ext cx="8881356" cy="5578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Librarian Models Lesson: Reach Back </a:t>
            </a: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7B495FF0-F9AD-674F-99C3-EB1AD58E76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6" name="Picture 5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65501137-F04B-A54F-9466-6E341FC4D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935" y="1441838"/>
            <a:ext cx="6209070" cy="3506974"/>
          </a:xfrm>
          <a:prstGeom prst="rect">
            <a:avLst/>
          </a:prstGeom>
        </p:spPr>
      </p:pic>
      <p:pic>
        <p:nvPicPr>
          <p:cNvPr id="12" name="Picture 11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DE51F8FB-11E2-C346-99E3-97F65286CA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9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307DF98-8C06-DA4F-ADD4-B5E8D1B491B5}"/>
              </a:ext>
            </a:extLst>
          </p:cNvPr>
          <p:cNvSpPr txBox="1">
            <a:spLocks/>
          </p:cNvSpPr>
          <p:nvPr/>
        </p:nvSpPr>
        <p:spPr>
          <a:xfrm>
            <a:off x="600076" y="890773"/>
            <a:ext cx="10952838" cy="4124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>
                <a:latin typeface="+mj-lt"/>
              </a:rPr>
              <a:t>Considerations: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>
                <a:latin typeface="+mj-lt"/>
              </a:rPr>
              <a:t>Getting Started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>
              <a:latin typeface="+mj-lt"/>
            </a:endParaRPr>
          </a:p>
          <a:p>
            <a:r>
              <a:rPr lang="en-US" sz="2400" dirty="0">
                <a:latin typeface="+mj-lt"/>
              </a:rPr>
              <a:t>Scan the available resources and programming in your community</a:t>
            </a:r>
          </a:p>
          <a:p>
            <a:r>
              <a:rPr lang="en-US" sz="2400" dirty="0">
                <a:latin typeface="+mj-lt"/>
              </a:rPr>
              <a:t>Participate in mental health groups, programs, training and/or events</a:t>
            </a:r>
          </a:p>
          <a:p>
            <a:r>
              <a:rPr lang="en-US" sz="2400" dirty="0">
                <a:latin typeface="+mj-lt"/>
              </a:rPr>
              <a:t>Connect with decision makers, students, and/or student groups about mental health</a:t>
            </a:r>
          </a:p>
          <a:p>
            <a:r>
              <a:rPr lang="en-US" sz="2400" dirty="0">
                <a:latin typeface="+mj-lt"/>
              </a:rPr>
              <a:t>Review policies concerning mental health</a:t>
            </a:r>
          </a:p>
          <a:p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CFE4077A-D6F9-2448-AD7D-F956F68C28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9" name="Picture 8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F20844E0-1E1F-3C43-978C-D98EB10D4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62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732096-C3B3-D242-9D1D-B4B422C8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Considerations:</a:t>
            </a:r>
          </a:p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Implementation and Review</a:t>
            </a:r>
            <a:endParaRPr lang="en-US" dirty="0"/>
          </a:p>
          <a:p>
            <a:endParaRPr lang="en-US" dirty="0"/>
          </a:p>
          <a:p>
            <a:r>
              <a:rPr lang="en-US" sz="2400" dirty="0">
                <a:latin typeface="+mj-lt"/>
              </a:rPr>
              <a:t>Time (Planning, Time of year, Competing events, Travel time)</a:t>
            </a:r>
          </a:p>
          <a:p>
            <a:r>
              <a:rPr lang="en-US" sz="2400" dirty="0">
                <a:latin typeface="+mj-lt"/>
              </a:rPr>
              <a:t>Location (Promotional materials, Venues)   </a:t>
            </a:r>
          </a:p>
          <a:p>
            <a:r>
              <a:rPr lang="en-US" sz="2400" dirty="0">
                <a:latin typeface="+mj-lt"/>
              </a:rPr>
              <a:t>Established structures (Programs, Promotional venues, Systems)</a:t>
            </a:r>
          </a:p>
          <a:p>
            <a:r>
              <a:rPr lang="en-US" sz="2400" dirty="0">
                <a:latin typeface="+mj-lt"/>
              </a:rPr>
              <a:t>Funding (Budgets, Grants)</a:t>
            </a:r>
          </a:p>
          <a:p>
            <a:r>
              <a:rPr lang="en-US" sz="2400" dirty="0">
                <a:latin typeface="+mj-lt"/>
              </a:rPr>
              <a:t>Assessment (Metrics, Focus groups, Surveys, Reflection papers)</a:t>
            </a:r>
          </a:p>
          <a:p>
            <a:endParaRPr lang="en-US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53BBEEE-4AF6-BC49-8145-A7CFDEA48E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4" name="Picture 3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061CF46C-3FDA-3C4D-8ECF-471E6905E8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62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ED3A7-AA24-7A48-817A-44243485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617" y="902032"/>
            <a:ext cx="10311649" cy="5578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Mental Health Promotion, Advocacy, and Education: </a:t>
            </a:r>
          </a:p>
          <a:p>
            <a:pPr marL="0" indent="0" algn="ctr">
              <a:buNone/>
            </a:pPr>
            <a:r>
              <a:rPr lang="en-US" sz="3600" b="1" dirty="0">
                <a:latin typeface="+mj-lt"/>
              </a:rPr>
              <a:t>Brainstorm Your Library </a:t>
            </a: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7B495FF0-F9AD-674F-99C3-EB1AD58E76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215FF6-7F15-6941-9E31-D2C05407B0ED}"/>
              </a:ext>
            </a:extLst>
          </p:cNvPr>
          <p:cNvSpPr txBox="1"/>
          <p:nvPr/>
        </p:nvSpPr>
        <p:spPr>
          <a:xfrm>
            <a:off x="-465672" y="1927230"/>
            <a:ext cx="124199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CA" sz="2400" dirty="0">
                <a:latin typeface="+mj-lt"/>
              </a:rPr>
              <a:t>What you can do on Monday to showcase mental health as a priority in your library?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CA" sz="2400" dirty="0">
                <a:latin typeface="+mj-lt"/>
              </a:rPr>
              <a:t>Which folks could you reach out to on Monday to get the ball rolling?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CA" sz="2400" dirty="0">
                <a:latin typeface="+mj-lt"/>
              </a:rPr>
              <a:t>Would any of the initiatives shared in the presentation be replicable in your community?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CA" sz="2400" dirty="0">
                <a:latin typeface="+mj-lt"/>
              </a:rPr>
              <a:t>Are there initiatives in your community  that you could attend, remix, or integrate?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CA" sz="2400" dirty="0">
                <a:latin typeface="+mj-lt"/>
              </a:rPr>
              <a:t>Which considerations really stood out for you?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CA" sz="2400" dirty="0">
                <a:latin typeface="+mj-lt"/>
              </a:rPr>
              <a:t>What additional considerations should be added to the list provided?  </a:t>
            </a:r>
          </a:p>
          <a:p>
            <a:endParaRPr lang="en-US" dirty="0"/>
          </a:p>
        </p:txBody>
      </p:sp>
      <p:pic>
        <p:nvPicPr>
          <p:cNvPr id="9" name="Graphic 8" descr="Chat">
            <a:extLst>
              <a:ext uri="{FF2B5EF4-FFF2-40B4-BE49-F238E27FC236}">
                <a16:creationId xmlns:a16="http://schemas.microsoft.com/office/drawing/2014/main" id="{DC8AA329-5851-9D4D-9F0C-01FC94139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9900" y="1337542"/>
            <a:ext cx="914400" cy="914400"/>
          </a:xfrm>
          <a:prstGeom prst="rect">
            <a:avLst/>
          </a:prstGeom>
        </p:spPr>
      </p:pic>
      <p:pic>
        <p:nvPicPr>
          <p:cNvPr id="13" name="Graphic 12" descr="Chat">
            <a:extLst>
              <a:ext uri="{FF2B5EF4-FFF2-40B4-BE49-F238E27FC236}">
                <a16:creationId xmlns:a16="http://schemas.microsoft.com/office/drawing/2014/main" id="{4EEB9A75-00BD-BD4D-BCE4-A8EDF9213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1525" y="1337542"/>
            <a:ext cx="914400" cy="914400"/>
          </a:xfrm>
          <a:prstGeom prst="rect">
            <a:avLst/>
          </a:prstGeom>
        </p:spPr>
      </p:pic>
      <p:pic>
        <p:nvPicPr>
          <p:cNvPr id="14" name="Picture 13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DC47299A-278C-574A-904A-BFE2DFADF2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50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3FFAB2-188D-7743-A166-E5394E4F6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6938" y="1252539"/>
            <a:ext cx="10972800" cy="1162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latin typeface="+mj-lt"/>
              </a:rPr>
              <a:t>Questions? Suggestions? Thoughts? 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BF8F39C7-759D-1942-8516-974D8FD46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5" name="Graphic 4" descr="Thought bubble">
            <a:extLst>
              <a:ext uri="{FF2B5EF4-FFF2-40B4-BE49-F238E27FC236}">
                <a16:creationId xmlns:a16="http://schemas.microsoft.com/office/drawing/2014/main" id="{CDF4D79E-4524-FD40-9F33-4BE2E5C98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6213" y="1595437"/>
            <a:ext cx="3667125" cy="3667125"/>
          </a:xfrm>
          <a:prstGeom prst="rect">
            <a:avLst/>
          </a:prstGeom>
        </p:spPr>
      </p:pic>
      <p:pic>
        <p:nvPicPr>
          <p:cNvPr id="7" name="Graphic 6" descr="Download from cloud">
            <a:extLst>
              <a:ext uri="{FF2B5EF4-FFF2-40B4-BE49-F238E27FC236}">
                <a16:creationId xmlns:a16="http://schemas.microsoft.com/office/drawing/2014/main" id="{C0F54CEF-4397-2A42-A0D7-17C783909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2575" y="2514599"/>
            <a:ext cx="914400" cy="914400"/>
          </a:xfrm>
          <a:prstGeom prst="rect">
            <a:avLst/>
          </a:prstGeom>
        </p:spPr>
      </p:pic>
      <p:pic>
        <p:nvPicPr>
          <p:cNvPr id="9" name="Picture 8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610D2E13-B6F4-1E4A-8DA2-F72E0AC7ED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18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F3A42A-E53A-E748-9DE7-8BCA050E8D93}"/>
              </a:ext>
            </a:extLst>
          </p:cNvPr>
          <p:cNvSpPr/>
          <p:nvPr/>
        </p:nvSpPr>
        <p:spPr>
          <a:xfrm>
            <a:off x="1" y="1005072"/>
            <a:ext cx="12192000" cy="11380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3FFAB2-188D-7743-A166-E5394E4F6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413" y="1352550"/>
            <a:ext cx="10972800" cy="1162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+mj-lt"/>
              </a:rPr>
              <a:t>Helpful Links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BF8F39C7-759D-1942-8516-974D8FD46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5" name="Graphic 4" descr="Thought bubble">
            <a:extLst>
              <a:ext uri="{FF2B5EF4-FFF2-40B4-BE49-F238E27FC236}">
                <a16:creationId xmlns:a16="http://schemas.microsoft.com/office/drawing/2014/main" id="{CDF4D79E-4524-FD40-9F33-4BE2E5C98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6213" y="1595437"/>
            <a:ext cx="3667125" cy="3667125"/>
          </a:xfrm>
          <a:prstGeom prst="rect">
            <a:avLst/>
          </a:prstGeom>
        </p:spPr>
      </p:pic>
      <p:pic>
        <p:nvPicPr>
          <p:cNvPr id="7" name="Graphic 6" descr="Download from cloud">
            <a:extLst>
              <a:ext uri="{FF2B5EF4-FFF2-40B4-BE49-F238E27FC236}">
                <a16:creationId xmlns:a16="http://schemas.microsoft.com/office/drawing/2014/main" id="{C0F54CEF-4397-2A42-A0D7-17C783909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2575" y="2514599"/>
            <a:ext cx="914400" cy="91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8347DB-AF63-D84D-94F6-A88240441BA2}"/>
              </a:ext>
            </a:extLst>
          </p:cNvPr>
          <p:cNvSpPr/>
          <p:nvPr/>
        </p:nvSpPr>
        <p:spPr>
          <a:xfrm>
            <a:off x="342900" y="1957388"/>
            <a:ext cx="11644313" cy="647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F908C-2A7A-B249-A471-05FFE27E800F}"/>
              </a:ext>
            </a:extLst>
          </p:cNvPr>
          <p:cNvSpPr txBox="1"/>
          <p:nvPr/>
        </p:nvSpPr>
        <p:spPr>
          <a:xfrm>
            <a:off x="657225" y="2143125"/>
            <a:ext cx="1115853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>
                <a:latin typeface="+mj-lt"/>
              </a:rPr>
              <a:t>iStudents</a:t>
            </a:r>
            <a:r>
              <a:rPr lang="en-CA" b="1" dirty="0">
                <a:latin typeface="+mj-lt"/>
              </a:rPr>
              <a:t> for Mental Health</a:t>
            </a:r>
            <a:endParaRPr lang="en-CA" dirty="0">
              <a:latin typeface="+mj-lt"/>
            </a:endParaRPr>
          </a:p>
          <a:p>
            <a:pPr lvl="1"/>
            <a:r>
              <a:rPr lang="en-CA" u="sng" dirty="0">
                <a:latin typeface="+mj-lt"/>
                <a:hlinkClick r:id="rId7"/>
              </a:rPr>
              <a:t>https://istudentsformentalhealth.com/</a:t>
            </a:r>
            <a:br>
              <a:rPr lang="en-CA" dirty="0">
                <a:latin typeface="+mj-lt"/>
                <a:hlinkClick r:id="rId7"/>
              </a:rPr>
            </a:br>
            <a:r>
              <a:rPr lang="en-CA" u="sng" dirty="0">
                <a:latin typeface="+mj-lt"/>
                <a:hlinkClick r:id="rId8"/>
              </a:rPr>
              <a:t>https://www.facebook.com/groups/iStudentsForMentalHealth/</a:t>
            </a:r>
            <a:r>
              <a:rPr lang="en-CA" dirty="0">
                <a:latin typeface="+mj-lt"/>
              </a:rPr>
              <a:t> </a:t>
            </a:r>
          </a:p>
          <a:p>
            <a:r>
              <a:rPr lang="en-CA" b="1" dirty="0" err="1">
                <a:latin typeface="+mj-lt"/>
              </a:rPr>
              <a:t>Inforum</a:t>
            </a:r>
            <a:r>
              <a:rPr lang="en-CA" b="1" dirty="0">
                <a:latin typeface="+mj-lt"/>
              </a:rPr>
              <a:t> Library</a:t>
            </a:r>
            <a:endParaRPr lang="en-CA" dirty="0">
              <a:latin typeface="+mj-lt"/>
            </a:endParaRPr>
          </a:p>
          <a:p>
            <a:pPr lvl="1"/>
            <a:r>
              <a:rPr lang="en-CA" u="sng" dirty="0">
                <a:latin typeface="+mj-lt"/>
                <a:hlinkClick r:id="rId9"/>
              </a:rPr>
              <a:t>https://inforum.library.utoronto.ca/</a:t>
            </a:r>
            <a:r>
              <a:rPr lang="en-CA" dirty="0">
                <a:latin typeface="+mj-lt"/>
              </a:rPr>
              <a:t> </a:t>
            </a:r>
          </a:p>
          <a:p>
            <a:r>
              <a:rPr lang="en-CA" b="1" dirty="0">
                <a:latin typeface="+mj-lt"/>
              </a:rPr>
              <a:t>ACHA/NCHA Spring 2013 Reference Group Executive Summary</a:t>
            </a:r>
          </a:p>
          <a:p>
            <a:pPr lvl="1"/>
            <a:r>
              <a:rPr lang="en-CA" dirty="0">
                <a:latin typeface="+mj-lt"/>
                <a:hlinkClick r:id="rId10"/>
              </a:rPr>
              <a:t>https://www.acha.org/documents/ncha/ACHA-NCHA-II_ReferenceGroup_ExecutiveSummary_Spring2013.pdf</a:t>
            </a:r>
            <a:endParaRPr lang="en-CA" dirty="0">
              <a:latin typeface="+mj-lt"/>
            </a:endParaRPr>
          </a:p>
          <a:p>
            <a:r>
              <a:rPr lang="en-CA" b="1" dirty="0">
                <a:latin typeface="+mj-lt"/>
              </a:rPr>
              <a:t>Report of the </a:t>
            </a:r>
            <a:r>
              <a:rPr lang="en-CA" b="1" dirty="0" err="1">
                <a:latin typeface="+mj-lt"/>
              </a:rPr>
              <a:t>Provostial</a:t>
            </a:r>
            <a:r>
              <a:rPr lang="en-CA" b="1" dirty="0">
                <a:latin typeface="+mj-lt"/>
              </a:rPr>
              <a:t> Advisory Committee on Student Mental Health</a:t>
            </a:r>
            <a:endParaRPr lang="en-CA" dirty="0">
              <a:latin typeface="+mj-lt"/>
            </a:endParaRPr>
          </a:p>
          <a:p>
            <a:pPr lvl="1"/>
            <a:r>
              <a:rPr lang="en-CA" u="sng" dirty="0">
                <a:latin typeface="+mj-lt"/>
                <a:hlinkClick r:id="rId11"/>
              </a:rPr>
              <a:t>https://www.provost.utoronto.ca/wp-content/uploads/sites/155/2018/03/Report-on-Student-Mental-Health.pdf</a:t>
            </a:r>
            <a:endParaRPr lang="en-CA" u="sng" dirty="0">
              <a:latin typeface="+mj-lt"/>
            </a:endParaRPr>
          </a:p>
          <a:p>
            <a:r>
              <a:rPr lang="en-CA" b="1" dirty="0">
                <a:latin typeface="+mj-lt"/>
              </a:rPr>
              <a:t>5 Ways to Wellbeing via the UTM Health &amp; Counselling Centre</a:t>
            </a:r>
          </a:p>
          <a:p>
            <a:pPr lvl="1"/>
            <a:r>
              <a:rPr lang="en-CA" b="1" dirty="0">
                <a:latin typeface="+mj-lt"/>
              </a:rPr>
              <a:t> </a:t>
            </a:r>
            <a:r>
              <a:rPr lang="en-CA" u="sng" dirty="0">
                <a:latin typeface="+mj-lt"/>
                <a:hlinkClick r:id="rId12"/>
              </a:rPr>
              <a:t>https://www.utm.utoronto.ca/health/health-promotion/mental-health/5-ways-wellbeing</a:t>
            </a:r>
            <a:r>
              <a:rPr lang="en-CA" dirty="0">
                <a:latin typeface="+mj-lt"/>
              </a:rPr>
              <a:t> </a:t>
            </a:r>
          </a:p>
          <a:p>
            <a:r>
              <a:rPr lang="en-CA" b="1" dirty="0" err="1">
                <a:latin typeface="+mj-lt"/>
              </a:rPr>
              <a:t>safeTALK</a:t>
            </a:r>
            <a:r>
              <a:rPr lang="en-CA" b="1" dirty="0">
                <a:latin typeface="+mj-lt"/>
              </a:rPr>
              <a:t> </a:t>
            </a:r>
            <a:endParaRPr lang="en-CA" dirty="0">
              <a:latin typeface="+mj-lt"/>
            </a:endParaRPr>
          </a:p>
          <a:p>
            <a:pPr lvl="1"/>
            <a:r>
              <a:rPr lang="en-CA" dirty="0" err="1">
                <a:latin typeface="+mj-lt"/>
              </a:rPr>
              <a:t>iSkills</a:t>
            </a:r>
            <a:r>
              <a:rPr lang="en-CA" dirty="0">
                <a:latin typeface="+mj-lt"/>
              </a:rPr>
              <a:t> workshop: </a:t>
            </a:r>
            <a:r>
              <a:rPr lang="en-CA" u="sng" dirty="0">
                <a:latin typeface="+mj-lt"/>
                <a:hlinkClick r:id="rId13"/>
              </a:rPr>
              <a:t>https://inforum.library.utoronto.ca/workshops/safe-talk-certificate-program-suicide-alertness</a:t>
            </a:r>
            <a:r>
              <a:rPr lang="en-CA" dirty="0">
                <a:latin typeface="+mj-lt"/>
              </a:rPr>
              <a:t> </a:t>
            </a:r>
          </a:p>
          <a:p>
            <a:pPr lvl="1"/>
            <a:r>
              <a:rPr lang="en-CA" dirty="0">
                <a:latin typeface="+mj-lt"/>
              </a:rPr>
              <a:t>University of Toronto Link for Organizing at U of T: </a:t>
            </a:r>
            <a:r>
              <a:rPr lang="en-CA" u="sng" dirty="0">
                <a:latin typeface="+mj-lt"/>
                <a:hlinkClick r:id="rId14"/>
              </a:rPr>
              <a:t>https://www.studentlife.utoronto.ca/cld/safetalk</a:t>
            </a:r>
            <a:r>
              <a:rPr lang="en-CA" dirty="0">
                <a:latin typeface="+mj-lt"/>
              </a:rPr>
              <a:t> </a:t>
            </a:r>
          </a:p>
          <a:p>
            <a:pPr lvl="1"/>
            <a:r>
              <a:rPr lang="en-CA" dirty="0">
                <a:latin typeface="+mj-lt"/>
              </a:rPr>
              <a:t>How to organize this workshop in your area </a:t>
            </a:r>
            <a:r>
              <a:rPr lang="en-CA" dirty="0">
                <a:latin typeface="+mj-lt"/>
                <a:hlinkClick r:id="rId15"/>
              </a:rPr>
              <a:t>h</a:t>
            </a:r>
            <a:r>
              <a:rPr lang="en-CA" u="sng" dirty="0">
                <a:latin typeface="+mj-lt"/>
                <a:hlinkClick r:id="rId15"/>
              </a:rPr>
              <a:t>ttps://www.livingworks.net/programs/safetalk/</a:t>
            </a:r>
            <a:r>
              <a:rPr lang="en-CA" u="sng" dirty="0">
                <a:latin typeface="+mj-lt"/>
              </a:rPr>
              <a:t> </a:t>
            </a:r>
            <a:endParaRPr lang="en-CA" dirty="0">
              <a:latin typeface="+mj-lt"/>
            </a:endParaRPr>
          </a:p>
          <a:p>
            <a:r>
              <a:rPr lang="en-CA" b="1" dirty="0">
                <a:latin typeface="+mj-lt"/>
              </a:rPr>
              <a:t>Mental Health First Aid Canada</a:t>
            </a:r>
            <a:endParaRPr lang="en-CA" dirty="0">
              <a:latin typeface="+mj-lt"/>
            </a:endParaRPr>
          </a:p>
          <a:p>
            <a:pPr lvl="1"/>
            <a:r>
              <a:rPr lang="en-CA" u="sng" dirty="0">
                <a:latin typeface="+mj-lt"/>
                <a:hlinkClick r:id="rId16"/>
              </a:rPr>
              <a:t>https://www.mhfa.ca</a:t>
            </a:r>
            <a:r>
              <a:rPr lang="en-CA" dirty="0">
                <a:latin typeface="+mj-lt"/>
              </a:rPr>
              <a:t> </a:t>
            </a:r>
          </a:p>
          <a:p>
            <a:r>
              <a:rPr lang="en-CA" b="1" dirty="0">
                <a:latin typeface="+mj-lt"/>
              </a:rPr>
              <a:t>Wellness Recovery Action Planning (WRAP) </a:t>
            </a:r>
          </a:p>
          <a:p>
            <a:pPr lvl="1"/>
            <a:r>
              <a:rPr lang="en-CA" u="sng" dirty="0">
                <a:latin typeface="+mj-lt"/>
                <a:hlinkClick r:id="rId17"/>
              </a:rPr>
              <a:t>https://reddeer.cmha.ca/programs-services/wrap-wellness-recovery-action-planning/</a:t>
            </a:r>
            <a:r>
              <a:rPr lang="en-CA" dirty="0">
                <a:latin typeface="+mj-lt"/>
              </a:rPr>
              <a:t> </a:t>
            </a:r>
          </a:p>
          <a:p>
            <a:r>
              <a:rPr lang="en-CA" b="1" dirty="0">
                <a:latin typeface="+mj-lt"/>
              </a:rPr>
              <a:t>Stella’s Place</a:t>
            </a:r>
            <a:endParaRPr lang="en-CA" dirty="0">
              <a:latin typeface="+mj-lt"/>
            </a:endParaRPr>
          </a:p>
          <a:p>
            <a:pPr lvl="1"/>
            <a:r>
              <a:rPr lang="en-CA" u="sng" dirty="0">
                <a:latin typeface="+mj-lt"/>
                <a:hlinkClick r:id="rId18"/>
              </a:rPr>
              <a:t>https://stellasplace.ca/</a:t>
            </a:r>
            <a:r>
              <a:rPr lang="en-CA" dirty="0">
                <a:latin typeface="+mj-lt"/>
              </a:rPr>
              <a:t> </a:t>
            </a:r>
            <a:br>
              <a:rPr lang="en-CA" dirty="0"/>
            </a:br>
            <a:endParaRPr lang="en-US" dirty="0"/>
          </a:p>
        </p:txBody>
      </p:sp>
      <p:pic>
        <p:nvPicPr>
          <p:cNvPr id="10" name="Picture 9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CFE9A26B-F6B5-F747-8B4B-2C31CB765327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8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8BB0C6-B113-1E4B-AECB-0B5BAF3FA2DF}"/>
              </a:ext>
            </a:extLst>
          </p:cNvPr>
          <p:cNvSpPr/>
          <p:nvPr/>
        </p:nvSpPr>
        <p:spPr>
          <a:xfrm>
            <a:off x="0" y="1005072"/>
            <a:ext cx="12192000" cy="11380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3FFAB2-188D-7743-A166-E5394E4F6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413" y="1352550"/>
            <a:ext cx="10972800" cy="1162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latin typeface="+mj-lt"/>
              </a:rPr>
              <a:t>Helpful Links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BF8F39C7-759D-1942-8516-974D8FD46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1" t="15855" r="33087" b="17385"/>
          <a:stretch/>
        </p:blipFill>
        <p:spPr>
          <a:xfrm>
            <a:off x="0" y="0"/>
            <a:ext cx="1017617" cy="1005072"/>
          </a:xfrm>
          <a:prstGeom prst="rect">
            <a:avLst/>
          </a:prstGeom>
          <a:effectLst/>
        </p:spPr>
      </p:pic>
      <p:pic>
        <p:nvPicPr>
          <p:cNvPr id="5" name="Graphic 4" descr="Thought bubble">
            <a:extLst>
              <a:ext uri="{FF2B5EF4-FFF2-40B4-BE49-F238E27FC236}">
                <a16:creationId xmlns:a16="http://schemas.microsoft.com/office/drawing/2014/main" id="{CDF4D79E-4524-FD40-9F33-4BE2E5C98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6213" y="1595437"/>
            <a:ext cx="3667125" cy="3667125"/>
          </a:xfrm>
          <a:prstGeom prst="rect">
            <a:avLst/>
          </a:prstGeom>
        </p:spPr>
      </p:pic>
      <p:pic>
        <p:nvPicPr>
          <p:cNvPr id="7" name="Graphic 6" descr="Download from cloud">
            <a:extLst>
              <a:ext uri="{FF2B5EF4-FFF2-40B4-BE49-F238E27FC236}">
                <a16:creationId xmlns:a16="http://schemas.microsoft.com/office/drawing/2014/main" id="{C0F54CEF-4397-2A42-A0D7-17C783909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2575" y="2514599"/>
            <a:ext cx="914400" cy="91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8347DB-AF63-D84D-94F6-A88240441BA2}"/>
              </a:ext>
            </a:extLst>
          </p:cNvPr>
          <p:cNvSpPr/>
          <p:nvPr/>
        </p:nvSpPr>
        <p:spPr>
          <a:xfrm>
            <a:off x="342900" y="1957388"/>
            <a:ext cx="11644313" cy="647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F908C-2A7A-B249-A471-05FFE27E800F}"/>
              </a:ext>
            </a:extLst>
          </p:cNvPr>
          <p:cNvSpPr txBox="1"/>
          <p:nvPr/>
        </p:nvSpPr>
        <p:spPr>
          <a:xfrm>
            <a:off x="657225" y="2143125"/>
            <a:ext cx="111585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+mj-lt"/>
              </a:rPr>
              <a:t>University of Toronto Mandatory Leave</a:t>
            </a:r>
          </a:p>
          <a:p>
            <a:pPr lvl="1"/>
            <a:r>
              <a:rPr lang="en-CA" u="sng" dirty="0">
                <a:latin typeface="+mj-lt"/>
                <a:hlinkClick r:id="rId7"/>
              </a:rPr>
              <a:t>http://www.governingcouncil.lamp4.utoronto.ca/wp-content/uploads/2018/06/p0627-umloap-2017-2018p.pdf</a:t>
            </a:r>
            <a:r>
              <a:rPr lang="en-CA" dirty="0">
                <a:latin typeface="+mj-lt"/>
              </a:rPr>
              <a:t> </a:t>
            </a:r>
            <a:endParaRPr lang="en-CA" b="1" dirty="0">
              <a:latin typeface="+mj-lt"/>
            </a:endParaRPr>
          </a:p>
          <a:p>
            <a:r>
              <a:rPr lang="en-CA" b="1" dirty="0">
                <a:latin typeface="+mj-lt"/>
              </a:rPr>
              <a:t>Facebook Group for UMLAP</a:t>
            </a:r>
          </a:p>
          <a:p>
            <a:pPr lvl="1"/>
            <a:r>
              <a:rPr lang="en-CA" u="sng" dirty="0">
                <a:latin typeface="+mj-lt"/>
                <a:hlinkClick r:id="rId8"/>
              </a:rPr>
              <a:t>https://www.facebook.com/groups/mandatory.leave.response/</a:t>
            </a:r>
            <a:r>
              <a:rPr lang="en-CA" dirty="0">
                <a:latin typeface="+mj-lt"/>
              </a:rPr>
              <a:t>  </a:t>
            </a:r>
            <a:endParaRPr lang="en-CA" b="1" dirty="0">
              <a:latin typeface="+mj-lt"/>
            </a:endParaRPr>
          </a:p>
          <a:p>
            <a:r>
              <a:rPr lang="en-CA" b="1" dirty="0">
                <a:latin typeface="+mj-lt"/>
              </a:rPr>
              <a:t>Resource Bibliographies for UMLAP Student Group</a:t>
            </a:r>
          </a:p>
          <a:p>
            <a:pPr lvl="1"/>
            <a:r>
              <a:rPr lang="en-CA" dirty="0">
                <a:latin typeface="+mj-lt"/>
                <a:hlinkClick r:id="rId9"/>
              </a:rPr>
              <a:t>https://bit.ly/2UrA0OD</a:t>
            </a:r>
            <a:r>
              <a:rPr lang="en-CA" dirty="0">
                <a:latin typeface="+mj-lt"/>
              </a:rPr>
              <a:t> </a:t>
            </a:r>
          </a:p>
          <a:p>
            <a:r>
              <a:rPr lang="en-CA" b="1" dirty="0">
                <a:latin typeface="+mj-lt"/>
              </a:rPr>
              <a:t>University of Toronto Faculty Association Open Letter Regarding UMLAP</a:t>
            </a:r>
          </a:p>
          <a:p>
            <a:pPr lvl="1"/>
            <a:r>
              <a:rPr lang="en-CA" u="sng" dirty="0">
                <a:latin typeface="+mj-lt"/>
                <a:hlinkClick r:id="rId10"/>
              </a:rPr>
              <a:t>https://www.utfa.org/sites/default/files/Sandy%20Welsh%20let%2015_Dec_17_no%20signature.pdf</a:t>
            </a:r>
            <a:r>
              <a:rPr lang="en-CA" dirty="0">
                <a:latin typeface="+mj-lt"/>
              </a:rPr>
              <a:t> </a:t>
            </a:r>
            <a:endParaRPr lang="en-CA" b="1" dirty="0">
              <a:latin typeface="+mj-lt"/>
            </a:endParaRPr>
          </a:p>
          <a:p>
            <a:r>
              <a:rPr lang="en-CA" b="1" dirty="0" err="1">
                <a:latin typeface="+mj-lt"/>
              </a:rPr>
              <a:t>iRelax</a:t>
            </a:r>
            <a:endParaRPr lang="en-CA" b="1" dirty="0">
              <a:latin typeface="+mj-lt"/>
            </a:endParaRPr>
          </a:p>
          <a:p>
            <a:pPr lvl="1"/>
            <a:r>
              <a:rPr lang="en-CA" dirty="0">
                <a:latin typeface="+mj-lt"/>
                <a:hlinkClick r:id="rId11"/>
              </a:rPr>
              <a:t>http://uoft.me/irelax</a:t>
            </a:r>
            <a:r>
              <a:rPr lang="en-CA" dirty="0">
                <a:latin typeface="+mj-lt"/>
              </a:rPr>
              <a:t> </a:t>
            </a:r>
            <a:endParaRPr lang="en-CA" b="1" dirty="0">
              <a:latin typeface="+mj-lt"/>
            </a:endParaRPr>
          </a:p>
          <a:p>
            <a:r>
              <a:rPr lang="en-CA" b="1" dirty="0">
                <a:latin typeface="+mj-lt"/>
              </a:rPr>
              <a:t>Mindful Moments</a:t>
            </a:r>
          </a:p>
          <a:p>
            <a:pPr lvl="1"/>
            <a:r>
              <a:rPr lang="en-CA" dirty="0">
                <a:latin typeface="+mj-lt"/>
                <a:hlinkClick r:id="rId12"/>
              </a:rPr>
              <a:t>http://uoft.me/mindful-moments</a:t>
            </a:r>
            <a:r>
              <a:rPr lang="en-CA" dirty="0">
                <a:latin typeface="+mj-lt"/>
              </a:rPr>
              <a:t> </a:t>
            </a:r>
          </a:p>
          <a:p>
            <a:pPr lvl="1"/>
            <a:endParaRPr lang="en-CA" b="1" dirty="0"/>
          </a:p>
          <a:p>
            <a:pPr lvl="1"/>
            <a:br>
              <a:rPr lang="en-CA" dirty="0"/>
            </a:b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28D2A3B2-A3C2-0F4D-B837-ADF6E8FE7D19}"/>
              </a:ext>
            </a:extLst>
          </p:cNvPr>
          <p:cNvSpPr txBox="1">
            <a:spLocks/>
          </p:cNvSpPr>
          <p:nvPr/>
        </p:nvSpPr>
        <p:spPr>
          <a:xfrm>
            <a:off x="4832639" y="1329604"/>
            <a:ext cx="9975273" cy="1056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Century Gothic" pitchFamily="34" charset="0"/>
                <a:ea typeface="+mn-ea"/>
                <a:cs typeface="Consolas" pitchFamily="49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bg1"/>
                </a:solidFill>
                <a:latin typeface="+mj-lt"/>
              </a:rPr>
              <a:t>Helpful Links</a:t>
            </a:r>
          </a:p>
        </p:txBody>
      </p:sp>
      <p:pic>
        <p:nvPicPr>
          <p:cNvPr id="10" name="Picture 9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3C68EA8D-EE6A-7745-97B6-B5CC61AA433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4" t="10333" r="14930" b="12040"/>
          <a:stretch/>
        </p:blipFill>
        <p:spPr>
          <a:xfrm>
            <a:off x="0" y="0"/>
            <a:ext cx="1021413" cy="10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57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{85A390C1-2EBB-F841-86F2-CA678404CA66}tf10001119</Template>
  <TotalTime>11875</TotalTime>
  <Words>506</Words>
  <Application>Microsoft Macintosh PowerPoint</Application>
  <PresentationFormat>Widescreen</PresentationFormat>
  <Paragraphs>101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Kathleen Scheaffer</dc:creator>
  <cp:lastModifiedBy>Kathleen Scheaffer</cp:lastModifiedBy>
  <cp:revision>41</cp:revision>
  <dcterms:created xsi:type="dcterms:W3CDTF">2019-01-23T19:21:25Z</dcterms:created>
  <dcterms:modified xsi:type="dcterms:W3CDTF">2019-02-14T22:18:56Z</dcterms:modified>
</cp:coreProperties>
</file>